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8"/>
  </p:notesMasterIdLst>
  <p:sldIdLst>
    <p:sldId id="258" r:id="rId8"/>
    <p:sldId id="271" r:id="rId9"/>
    <p:sldId id="266" r:id="rId10"/>
    <p:sldId id="279" r:id="rId11"/>
    <p:sldId id="270" r:id="rId12"/>
    <p:sldId id="275" r:id="rId13"/>
    <p:sldId id="274" r:id="rId14"/>
    <p:sldId id="276" r:id="rId15"/>
    <p:sldId id="268"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11/06/2024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Korrie</a:t>
            </a:r>
            <a:endParaRPr lang="en-US" dirty="0">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25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29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957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56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err="1">
                <a:cs typeface="Calibri"/>
              </a:rPr>
              <a:t>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1:17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67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6/11/2024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4.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fontScale="90000"/>
          </a:bodyPr>
          <a:lstStyle/>
          <a:p>
            <a:r>
              <a:rPr lang="en-US">
                <a:cs typeface="Segoe UI"/>
              </a:rPr>
              <a:t>Student Ambassador Projects</a:t>
            </a:r>
            <a:endParaRPr lang="en-US"/>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a:cs typeface="Segoe UI"/>
              </a:rPr>
              <a:t>Tomato Disease Classifier</a:t>
            </a:r>
            <a:endParaRPr lang="en-US" b="1"/>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3166692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p:nvPr>
        </p:nvSpPr>
        <p:spPr>
          <a:xfrm>
            <a:off x="582042" y="3595839"/>
            <a:ext cx="4791816" cy="842460"/>
          </a:xfrm>
        </p:spPr>
        <p:txBody>
          <a:bodyPr vert="horz" wrap="square" lIns="0" tIns="0" rIns="0" bIns="0" rtlCol="0" anchor="t">
            <a:normAutofit/>
          </a:bodyPr>
          <a:lstStyle/>
          <a:p>
            <a:pPr>
              <a:spcAft>
                <a:spcPts val="600"/>
              </a:spcAft>
            </a:pPr>
            <a:r>
              <a:rPr lang="en-US" sz="5400" b="1">
                <a:cs typeface="Segoe UI"/>
              </a:rPr>
              <a:t>Thank You !!!</a:t>
            </a:r>
            <a:endParaRPr lang="en-US" sz="540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7" name="Title 3">
            <a:extLst>
              <a:ext uri="{FF2B5EF4-FFF2-40B4-BE49-F238E27FC236}">
                <a16:creationId xmlns:a16="http://schemas.microsoft.com/office/drawing/2014/main" id="{A401FFA7-C9BC-7433-EEA0-58DACDAD6DB8}"/>
              </a:ext>
            </a:extLst>
          </p:cNvPr>
          <p:cNvSpPr txBox="1">
            <a:spLocks/>
          </p:cNvSpPr>
          <p:nvPr/>
        </p:nvSpPr>
        <p:spPr>
          <a:xfrm>
            <a:off x="491582" y="2585983"/>
            <a:ext cx="4972736" cy="306969"/>
          </a:xfrm>
          <a:prstGeom prst="rect">
            <a:avLst/>
          </a:prstGeom>
        </p:spPr>
        <p:txBody>
          <a:bodyPr vert="horz" wrap="square" lIns="0" tIns="0" rIns="0" bIns="0" rtlCol="0" anchor="b" anchorCtr="0">
            <a:normAutofit/>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1800"/>
              <a:t>https://tomatodiseaseclassifier.azurewebsites.net/</a:t>
            </a:r>
          </a:p>
        </p:txBody>
      </p:sp>
      <p:sp>
        <p:nvSpPr>
          <p:cNvPr id="9" name="Title 8">
            <a:extLst>
              <a:ext uri="{FF2B5EF4-FFF2-40B4-BE49-F238E27FC236}">
                <a16:creationId xmlns:a16="http://schemas.microsoft.com/office/drawing/2014/main" id="{BEDC7EB0-679E-24BE-5558-E568EC2ABAE0}"/>
              </a:ext>
            </a:extLst>
          </p:cNvPr>
          <p:cNvSpPr>
            <a:spLocks noGrp="1"/>
          </p:cNvSpPr>
          <p:nvPr>
            <p:ph type="title"/>
          </p:nvPr>
        </p:nvSpPr>
        <p:spPr>
          <a:xfrm>
            <a:off x="491582" y="1425967"/>
            <a:ext cx="4167887" cy="1107996"/>
          </a:xfrm>
        </p:spPr>
        <p:txBody>
          <a:bodyPr/>
          <a:lstStyle/>
          <a:p>
            <a:r>
              <a:rPr lang="en-US" sz="3600" b="1">
                <a:cs typeface="Segoe UI"/>
              </a:rPr>
              <a:t>Tomato Disease Classifier</a:t>
            </a:r>
            <a:endParaRPr lang="en-NG"/>
          </a:p>
        </p:txBody>
      </p:sp>
    </p:spTree>
    <p:extLst>
      <p:ext uri="{BB962C8B-B14F-4D97-AF65-F5344CB8AC3E}">
        <p14:creationId xmlns:p14="http://schemas.microsoft.com/office/powerpoint/2010/main" val="16121446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2042" y="1619296"/>
            <a:ext cx="4544176" cy="1276304"/>
          </a:xfrm>
        </p:spPr>
        <p:txBody>
          <a:bodyPr wrap="square" anchor="b">
            <a:normAutofit fontScale="90000"/>
          </a:bodyPr>
          <a:lstStyle/>
          <a:p>
            <a:r>
              <a:rPr lang="en-US" sz="5300" b="1">
                <a:cs typeface="Segoe UI"/>
              </a:rPr>
              <a:t>Tomato Disease Classifier</a:t>
            </a:r>
            <a:endParaRPr lang="en-US" sz="5300"/>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a:cs typeface="Segoe UI"/>
              </a:rPr>
              <a:t>Ridwan Abdurahman (Team Lead)</a:t>
            </a:r>
            <a:endParaRPr lang="en-US"/>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
        <p:nvSpPr>
          <p:cNvPr id="8" name="Title 3">
            <a:extLst>
              <a:ext uri="{FF2B5EF4-FFF2-40B4-BE49-F238E27FC236}">
                <a16:creationId xmlns:a16="http://schemas.microsoft.com/office/drawing/2014/main" id="{2A97BFA7-25BC-EAFD-EA7C-5569E72B9959}"/>
              </a:ext>
            </a:extLst>
          </p:cNvPr>
          <p:cNvSpPr txBox="1">
            <a:spLocks/>
          </p:cNvSpPr>
          <p:nvPr/>
        </p:nvSpPr>
        <p:spPr>
          <a:xfrm>
            <a:off x="582042" y="2895600"/>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endParaRPr lang="en-US" sz="5300"/>
          </a:p>
        </p:txBody>
      </p:sp>
      <p:sp>
        <p:nvSpPr>
          <p:cNvPr id="13" name="Title 3">
            <a:extLst>
              <a:ext uri="{FF2B5EF4-FFF2-40B4-BE49-F238E27FC236}">
                <a16:creationId xmlns:a16="http://schemas.microsoft.com/office/drawing/2014/main" id="{197669B6-6C01-E295-779E-774EFF758951}"/>
              </a:ext>
            </a:extLst>
          </p:cNvPr>
          <p:cNvSpPr txBox="1">
            <a:spLocks/>
          </p:cNvSpPr>
          <p:nvPr/>
        </p:nvSpPr>
        <p:spPr>
          <a:xfrm>
            <a:off x="531347" y="2790847"/>
            <a:ext cx="4544176" cy="1276304"/>
          </a:xfrm>
          <a:prstGeom prst="rect">
            <a:avLst/>
          </a:prstGeom>
        </p:spPr>
        <p:txBody>
          <a:bodyPr vert="horz" wrap="square" lIns="0" tIns="0" rIns="0" bIns="0" rtlCol="0" anchor="b" anchorCtr="0">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itchFamily="34" charset="0"/>
              </a:defRPr>
            </a:lvl1pPr>
          </a:lstStyle>
          <a:p>
            <a:r>
              <a:rPr lang="en-US" sz="5300" b="1">
                <a:latin typeface="STXingkai" panose="020B0503020204020204" pitchFamily="2" charset="-122"/>
                <a:ea typeface="STXingkai" panose="020B0503020204020204" pitchFamily="2" charset="-122"/>
                <a:cs typeface="Segoe UI"/>
              </a:rPr>
              <a:t>Team Matrix</a:t>
            </a:r>
            <a:endParaRPr lang="en-US" sz="5300">
              <a:latin typeface="STXingkai" panose="020B0503020204020204" pitchFamily="2" charset="-122"/>
              <a:ea typeface="STXingkai" panose="020B0503020204020204" pitchFamily="2" charset="-122"/>
            </a:endParaRPr>
          </a:p>
        </p:txBody>
      </p:sp>
    </p:spTree>
    <p:extLst>
      <p:ext uri="{BB962C8B-B14F-4D97-AF65-F5344CB8AC3E}">
        <p14:creationId xmlns:p14="http://schemas.microsoft.com/office/powerpoint/2010/main" val="2473482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a:ln w="3175">
                  <a:noFill/>
                </a:ln>
                <a:solidFill>
                  <a:schemeClr val="accent3"/>
                </a:solidFill>
                <a:cs typeface="Segoe UI"/>
              </a:rPr>
              <a:t>Introduction</a:t>
            </a:r>
            <a:endParaRPr lang="en-US" sz="3600" b="0" kern="1200" cap="none" spc="-50" baseline="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8263" y="1815177"/>
            <a:ext cx="594933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b="1">
                <a:solidFill>
                  <a:srgbClr val="3B2E58"/>
                </a:solidFill>
              </a:rPr>
              <a:t>Industry Trends &amp; Pain Points</a:t>
            </a:r>
            <a:endParaRPr lang="en-US">
              <a:solidFill>
                <a:srgbClr val="3B2E58"/>
              </a:solidFill>
            </a:endParaRPr>
          </a:p>
          <a:p>
            <a:pPr defTabSz="932742"/>
            <a:r>
              <a:rPr lang="en-US">
                <a:solidFill>
                  <a:srgbClr val="3B2E58"/>
                </a:solidFill>
              </a:rPr>
              <a:t>The agriculture industry faces several challenges including heavy reliance on manual inspections, inaccurate and delayed disease diagnosis, overuse of chemical treatments, and decreased crop yield and quality.</a:t>
            </a:r>
          </a:p>
          <a:p>
            <a:pPr defTabSz="932742"/>
            <a:endParaRPr lang="en-US">
              <a:solidFill>
                <a:srgbClr val="000000"/>
              </a:solidFill>
            </a:endParaRPr>
          </a:p>
          <a:p>
            <a:pPr defTabSz="932742"/>
            <a:r>
              <a:rPr lang="en-US" b="1">
                <a:solidFill>
                  <a:srgbClr val="3B2E58"/>
                </a:solidFill>
              </a:rPr>
              <a:t>Why We Built It</a:t>
            </a:r>
          </a:p>
          <a:p>
            <a:pPr defTabSz="932742"/>
            <a:r>
              <a:rPr lang="en-US">
                <a:solidFill>
                  <a:srgbClr val="3B2E58"/>
                </a:solidFill>
              </a:rPr>
              <a:t>We built this solution in response to the pressing need for more efficient and accurate methods of tomato disease detection in the agricultural industry. Traditional approaches were time-consuming, error-prone, and often led to significant crop losses. We saw an opportunity to leverage emerging technologies - machine learning, computer vision, and Azure OpenAI techniques to revolutionize disease management and empower farmers with real-time insights. </a:t>
            </a:r>
          </a:p>
          <a:p>
            <a:pPr defTabSz="932742"/>
            <a:endParaRPr lang="en-US">
              <a:solidFill>
                <a:srgbClr val="3B2E58"/>
              </a:solidFill>
            </a:endParaRPr>
          </a:p>
          <a:p>
            <a:pPr defTabSz="932742"/>
            <a:endParaRPr lang="en-US">
              <a:solidFill>
                <a:srgbClr val="3B2E58"/>
              </a:solidFill>
            </a:endParaRPr>
          </a:p>
          <a:p>
            <a:pPr defTabSz="932742"/>
            <a:endParaRPr lang="en-US">
              <a:solidFill>
                <a:srgbClr val="000000"/>
              </a:solidFill>
            </a:endParaRPr>
          </a:p>
          <a:p>
            <a:pPr defTabSz="932742"/>
            <a:endParaRPr lang="en-US">
              <a:solidFill>
                <a:srgbClr val="000000"/>
              </a:solidFill>
            </a:endParaRPr>
          </a:p>
        </p:txBody>
      </p:sp>
      <p:pic>
        <p:nvPicPr>
          <p:cNvPr id="3" name="Picture 2">
            <a:hlinkClick r:id="" action="ppaction://media"/>
            <a:extLst>
              <a:ext uri="{FF2B5EF4-FFF2-40B4-BE49-F238E27FC236}">
                <a16:creationId xmlns:a16="http://schemas.microsoft.com/office/drawing/2014/main" id="{FA0865D4-36FD-5A1E-BF34-2D04B8420B6D}"/>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4647" t="3316" r="7282" b="3316"/>
          <a:stretch>
            <a:fillRect/>
          </a:stretch>
        </p:blipFill>
        <p:spPr>
          <a:xfrm>
            <a:off x="6927796" y="1438939"/>
            <a:ext cx="5264204" cy="5409024"/>
          </a:xfrm>
          <a:prstGeom prst="rect">
            <a:avLst/>
          </a:prstGeom>
        </p:spPr>
      </p:pic>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100000">
                <p:cTn id="2"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a:ln w="3175">
                  <a:noFill/>
                </a:ln>
                <a:solidFill>
                  <a:schemeClr val="accent3"/>
                </a:solidFill>
                <a:cs typeface="Segoe UI"/>
              </a:rPr>
              <a:t>Introduction</a:t>
            </a:r>
            <a:endParaRPr lang="en-US" sz="3600" b="0" kern="1200" cap="none" spc="-50" baseline="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r>
              <a:rPr lang="en-US" b="1">
                <a:solidFill>
                  <a:srgbClr val="3B2E58"/>
                </a:solidFill>
              </a:rPr>
              <a:t>Powerful Customer Examples</a:t>
            </a:r>
          </a:p>
          <a:p>
            <a:pPr defTabSz="932742"/>
            <a:r>
              <a:rPr lang="en-US">
                <a:solidFill>
                  <a:srgbClr val="3B2E58"/>
                </a:solidFill>
              </a:rPr>
              <a:t>Consider a small-scale tomato farmer who struggled with identifying diseases in their crops. With our solution, they were able to detect diseases early, apply targeted treatments, and significantly reduce crop losses. Another example is to consider that a large agricultural enterprise adopted our platform across multiple farms, resulting in streamlined operations, reduced reliance on chemical treatments, and improved sustainability practices.</a:t>
            </a:r>
          </a:p>
          <a:p>
            <a:pPr defTabSz="932742"/>
            <a:endParaRPr lang="en-US" b="1">
              <a:solidFill>
                <a:srgbClr val="3B2E58"/>
              </a:solidFill>
            </a:endParaRPr>
          </a:p>
          <a:p>
            <a:pPr defTabSz="932742"/>
            <a:r>
              <a:rPr lang="en-US" b="1">
                <a:solidFill>
                  <a:srgbClr val="3B2E58"/>
                </a:solidFill>
              </a:rPr>
              <a:t>Where We Fit In </a:t>
            </a:r>
          </a:p>
          <a:p>
            <a:pPr defTabSz="932742"/>
            <a:r>
              <a:rPr lang="en-US">
                <a:solidFill>
                  <a:srgbClr val="3B2E58"/>
                </a:solidFill>
              </a:rPr>
              <a:t>While there are existing solutions in the agricultural technology space, our solution stands out for its combination of advanced machine learning, computer vision, and Azure OpenAI technology. We offer a comprehensive and integrated approach to disease management that is unmatched in the market.</a:t>
            </a:r>
            <a:endParaRPr lang="en-US" sz="2600">
              <a:cs typeface="Segoe UI"/>
            </a:endParaRPr>
          </a:p>
        </p:txBody>
      </p:sp>
    </p:spTree>
    <p:extLst>
      <p:ext uri="{BB962C8B-B14F-4D97-AF65-F5344CB8AC3E}">
        <p14:creationId xmlns:p14="http://schemas.microsoft.com/office/powerpoint/2010/main" val="164038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a:ln w="3175">
                  <a:noFill/>
                </a:ln>
                <a:solidFill>
                  <a:schemeClr val="accent3"/>
                </a:solidFill>
                <a:cs typeface="Segoe UI"/>
              </a:rPr>
              <a:t>Technology</a:t>
            </a:r>
            <a:endParaRPr lang="en-US" sz="3600" b="0" kern="1200" cap="none" spc="-50" baseline="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9111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endParaRPr lang="en-US" sz="2600" b="1">
              <a:cs typeface="Segoe UI"/>
            </a:endParaRPr>
          </a:p>
        </p:txBody>
      </p:sp>
      <p:sp>
        <p:nvSpPr>
          <p:cNvPr id="14" name="Freeform 3">
            <a:extLst>
              <a:ext uri="{FF2B5EF4-FFF2-40B4-BE49-F238E27FC236}">
                <a16:creationId xmlns:a16="http://schemas.microsoft.com/office/drawing/2014/main" id="{D7DD2BE6-8A66-6427-1048-0B0F4F036FBC}"/>
              </a:ext>
            </a:extLst>
          </p:cNvPr>
          <p:cNvSpPr/>
          <p:nvPr/>
        </p:nvSpPr>
        <p:spPr>
          <a:xfrm>
            <a:off x="635117" y="1844674"/>
            <a:ext cx="1748826" cy="862698"/>
          </a:xfrm>
          <a:custGeom>
            <a:avLst/>
            <a:gdLst/>
            <a:ahLst/>
            <a:cxnLst/>
            <a:rect l="l" t="t" r="r" b="b"/>
            <a:pathLst>
              <a:path w="1893401" h="1169315">
                <a:moveTo>
                  <a:pt x="0" y="0"/>
                </a:moveTo>
                <a:lnTo>
                  <a:pt x="1893401" y="0"/>
                </a:lnTo>
                <a:lnTo>
                  <a:pt x="1893401" y="1169315"/>
                </a:lnTo>
                <a:lnTo>
                  <a:pt x="0" y="1169315"/>
                </a:lnTo>
                <a:lnTo>
                  <a:pt x="0" y="0"/>
                </a:lnTo>
                <a:close/>
              </a:path>
            </a:pathLst>
          </a:custGeom>
          <a:blipFill>
            <a:blip r:embed="rId3"/>
            <a:stretch>
              <a:fillRect l="-15400"/>
            </a:stretch>
          </a:blipFill>
        </p:spPr>
        <p:txBody>
          <a:bodyPr/>
          <a:lstStyle/>
          <a:p>
            <a:endParaRPr lang="en-NG"/>
          </a:p>
        </p:txBody>
      </p:sp>
      <p:sp>
        <p:nvSpPr>
          <p:cNvPr id="15" name="Freeform 4">
            <a:extLst>
              <a:ext uri="{FF2B5EF4-FFF2-40B4-BE49-F238E27FC236}">
                <a16:creationId xmlns:a16="http://schemas.microsoft.com/office/drawing/2014/main" id="{CEAA96C9-2480-7E42-4535-87895EFC9725}"/>
              </a:ext>
            </a:extLst>
          </p:cNvPr>
          <p:cNvSpPr/>
          <p:nvPr/>
        </p:nvSpPr>
        <p:spPr>
          <a:xfrm>
            <a:off x="584200" y="3937194"/>
            <a:ext cx="1609264" cy="874351"/>
          </a:xfrm>
          <a:custGeom>
            <a:avLst/>
            <a:gdLst/>
            <a:ahLst/>
            <a:cxnLst/>
            <a:rect l="l" t="t" r="r" b="b"/>
            <a:pathLst>
              <a:path w="1969851" h="1289457">
                <a:moveTo>
                  <a:pt x="0" y="0"/>
                </a:moveTo>
                <a:lnTo>
                  <a:pt x="1969851" y="0"/>
                </a:lnTo>
                <a:lnTo>
                  <a:pt x="1969851" y="1289458"/>
                </a:lnTo>
                <a:lnTo>
                  <a:pt x="0" y="1289458"/>
                </a:lnTo>
                <a:lnTo>
                  <a:pt x="0" y="0"/>
                </a:lnTo>
                <a:close/>
              </a:path>
            </a:pathLst>
          </a:custGeom>
          <a:blipFill>
            <a:blip r:embed="rId4"/>
            <a:stretch>
              <a:fillRect b="-52765"/>
            </a:stretch>
          </a:blipFill>
        </p:spPr>
        <p:txBody>
          <a:bodyPr/>
          <a:lstStyle/>
          <a:p>
            <a:endParaRPr lang="en-NG"/>
          </a:p>
        </p:txBody>
      </p:sp>
      <p:grpSp>
        <p:nvGrpSpPr>
          <p:cNvPr id="23" name="Group 22">
            <a:extLst>
              <a:ext uri="{FF2B5EF4-FFF2-40B4-BE49-F238E27FC236}">
                <a16:creationId xmlns:a16="http://schemas.microsoft.com/office/drawing/2014/main" id="{7D092816-66AE-1497-B8DF-78E5AD766BEF}"/>
              </a:ext>
            </a:extLst>
          </p:cNvPr>
          <p:cNvGrpSpPr/>
          <p:nvPr/>
        </p:nvGrpSpPr>
        <p:grpSpPr>
          <a:xfrm>
            <a:off x="588263" y="2917915"/>
            <a:ext cx="1716589" cy="843758"/>
            <a:chOff x="584200" y="4029516"/>
            <a:chExt cx="1716589" cy="843758"/>
          </a:xfrm>
        </p:grpSpPr>
        <p:sp>
          <p:nvSpPr>
            <p:cNvPr id="16" name="Freeform 5">
              <a:extLst>
                <a:ext uri="{FF2B5EF4-FFF2-40B4-BE49-F238E27FC236}">
                  <a16:creationId xmlns:a16="http://schemas.microsoft.com/office/drawing/2014/main" id="{80D6DF99-6FDD-A4F8-4EA5-33DC27C0151A}"/>
                </a:ext>
              </a:extLst>
            </p:cNvPr>
            <p:cNvSpPr/>
            <p:nvPr/>
          </p:nvSpPr>
          <p:spPr>
            <a:xfrm>
              <a:off x="1749363" y="4064538"/>
              <a:ext cx="551426" cy="808736"/>
            </a:xfrm>
            <a:custGeom>
              <a:avLst/>
              <a:gdLst/>
              <a:ahLst/>
              <a:cxnLst/>
              <a:rect l="l" t="t" r="r" b="b"/>
              <a:pathLst>
                <a:path w="1174424" h="1655788">
                  <a:moveTo>
                    <a:pt x="0" y="0"/>
                  </a:moveTo>
                  <a:lnTo>
                    <a:pt x="1174424" y="0"/>
                  </a:lnTo>
                  <a:lnTo>
                    <a:pt x="1174424" y="1655788"/>
                  </a:lnTo>
                  <a:lnTo>
                    <a:pt x="0" y="1655788"/>
                  </a:lnTo>
                  <a:lnTo>
                    <a:pt x="0" y="0"/>
                  </a:lnTo>
                  <a:close/>
                </a:path>
              </a:pathLst>
            </a:custGeom>
            <a:blipFill>
              <a:blip r:embed="rId5"/>
              <a:stretch>
                <a:fillRect l="-40056" t="-11246" r="-43394" b="-15981"/>
              </a:stretch>
            </a:blipFill>
          </p:spPr>
          <p:txBody>
            <a:bodyPr/>
            <a:lstStyle/>
            <a:p>
              <a:endParaRPr lang="en-NG"/>
            </a:p>
          </p:txBody>
        </p:sp>
        <p:grpSp>
          <p:nvGrpSpPr>
            <p:cNvPr id="20" name="Group 19">
              <a:extLst>
                <a:ext uri="{FF2B5EF4-FFF2-40B4-BE49-F238E27FC236}">
                  <a16:creationId xmlns:a16="http://schemas.microsoft.com/office/drawing/2014/main" id="{F7D185FD-D123-6DD5-49C7-96349434F9EE}"/>
                </a:ext>
              </a:extLst>
            </p:cNvPr>
            <p:cNvGrpSpPr/>
            <p:nvPr/>
          </p:nvGrpSpPr>
          <p:grpSpPr>
            <a:xfrm>
              <a:off x="584200" y="4029516"/>
              <a:ext cx="1110543" cy="808736"/>
              <a:chOff x="584201" y="4535489"/>
              <a:chExt cx="1159199" cy="880798"/>
            </a:xfrm>
          </p:grpSpPr>
          <p:sp>
            <p:nvSpPr>
              <p:cNvPr id="17" name="Freeform 6">
                <a:extLst>
                  <a:ext uri="{FF2B5EF4-FFF2-40B4-BE49-F238E27FC236}">
                    <a16:creationId xmlns:a16="http://schemas.microsoft.com/office/drawing/2014/main" id="{EFF44D38-B00A-E3B3-5177-4AC54F3E4C38}"/>
                  </a:ext>
                </a:extLst>
              </p:cNvPr>
              <p:cNvSpPr/>
              <p:nvPr/>
            </p:nvSpPr>
            <p:spPr>
              <a:xfrm>
                <a:off x="584201" y="4535489"/>
                <a:ext cx="551426" cy="880798"/>
              </a:xfrm>
              <a:custGeom>
                <a:avLst/>
                <a:gdLst/>
                <a:ahLst/>
                <a:cxnLst/>
                <a:rect l="l" t="t" r="r" b="b"/>
                <a:pathLst>
                  <a:path w="1349769" h="1733548">
                    <a:moveTo>
                      <a:pt x="0" y="0"/>
                    </a:moveTo>
                    <a:lnTo>
                      <a:pt x="1349770" y="0"/>
                    </a:lnTo>
                    <a:lnTo>
                      <a:pt x="1349770" y="1733548"/>
                    </a:lnTo>
                    <a:lnTo>
                      <a:pt x="0" y="1733548"/>
                    </a:lnTo>
                    <a:lnTo>
                      <a:pt x="0" y="0"/>
                    </a:lnTo>
                    <a:close/>
                  </a:path>
                </a:pathLst>
              </a:custGeom>
              <a:blipFill>
                <a:blip r:embed="rId6"/>
                <a:stretch>
                  <a:fillRect l="-39689" t="-8096" r="-33472" b="-8133"/>
                </a:stretch>
              </a:blipFill>
            </p:spPr>
            <p:txBody>
              <a:bodyPr/>
              <a:lstStyle/>
              <a:p>
                <a:endParaRPr lang="en-NG"/>
              </a:p>
            </p:txBody>
          </p:sp>
          <p:sp>
            <p:nvSpPr>
              <p:cNvPr id="18" name="Freeform 7">
                <a:extLst>
                  <a:ext uri="{FF2B5EF4-FFF2-40B4-BE49-F238E27FC236}">
                    <a16:creationId xmlns:a16="http://schemas.microsoft.com/office/drawing/2014/main" id="{11A888A0-DCD0-C872-96C0-B2D220C9FC5F}"/>
                  </a:ext>
                </a:extLst>
              </p:cNvPr>
              <p:cNvSpPr/>
              <p:nvPr/>
            </p:nvSpPr>
            <p:spPr>
              <a:xfrm>
                <a:off x="1191974" y="4535490"/>
                <a:ext cx="551426" cy="880797"/>
              </a:xfrm>
              <a:custGeom>
                <a:avLst/>
                <a:gdLst/>
                <a:ahLst/>
                <a:cxnLst/>
                <a:rect l="l" t="t" r="r" b="b"/>
                <a:pathLst>
                  <a:path w="1336023" h="1733548">
                    <a:moveTo>
                      <a:pt x="0" y="0"/>
                    </a:moveTo>
                    <a:lnTo>
                      <a:pt x="1336023" y="0"/>
                    </a:lnTo>
                    <a:lnTo>
                      <a:pt x="1336023" y="1733548"/>
                    </a:lnTo>
                    <a:lnTo>
                      <a:pt x="0" y="1733548"/>
                    </a:lnTo>
                    <a:lnTo>
                      <a:pt x="0" y="0"/>
                    </a:lnTo>
                    <a:close/>
                  </a:path>
                </a:pathLst>
              </a:custGeom>
              <a:blipFill>
                <a:blip r:embed="rId7"/>
                <a:stretch>
                  <a:fillRect l="-55952" r="-51654"/>
                </a:stretch>
              </a:blipFill>
            </p:spPr>
            <p:txBody>
              <a:bodyPr/>
              <a:lstStyle/>
              <a:p>
                <a:endParaRPr lang="en-NG"/>
              </a:p>
            </p:txBody>
          </p:sp>
        </p:grpSp>
      </p:grpSp>
      <p:sp>
        <p:nvSpPr>
          <p:cNvPr id="19" name="Freeform 8">
            <a:extLst>
              <a:ext uri="{FF2B5EF4-FFF2-40B4-BE49-F238E27FC236}">
                <a16:creationId xmlns:a16="http://schemas.microsoft.com/office/drawing/2014/main" id="{E24A114E-21A2-F2CF-8D32-8C7B76CE1E40}"/>
              </a:ext>
            </a:extLst>
          </p:cNvPr>
          <p:cNvSpPr/>
          <p:nvPr/>
        </p:nvSpPr>
        <p:spPr>
          <a:xfrm>
            <a:off x="995797" y="5056688"/>
            <a:ext cx="786070" cy="808735"/>
          </a:xfrm>
          <a:custGeom>
            <a:avLst/>
            <a:gdLst/>
            <a:ahLst/>
            <a:cxnLst/>
            <a:rect l="l" t="t" r="r" b="b"/>
            <a:pathLst>
              <a:path w="1617472" h="1617472">
                <a:moveTo>
                  <a:pt x="0" y="0"/>
                </a:moveTo>
                <a:lnTo>
                  <a:pt x="1617472" y="0"/>
                </a:lnTo>
                <a:lnTo>
                  <a:pt x="1617472" y="1617472"/>
                </a:lnTo>
                <a:lnTo>
                  <a:pt x="0" y="1617472"/>
                </a:lnTo>
                <a:lnTo>
                  <a:pt x="0" y="0"/>
                </a:lnTo>
                <a:close/>
              </a:path>
            </a:pathLst>
          </a:custGeom>
          <a:blipFill>
            <a:blip r:embed="rId8"/>
            <a:stretch>
              <a:fillRect/>
            </a:stretch>
          </a:blipFill>
        </p:spPr>
        <p:txBody>
          <a:bodyPr/>
          <a:lstStyle/>
          <a:p>
            <a:endParaRPr lang="en-NG"/>
          </a:p>
        </p:txBody>
      </p:sp>
      <p:sp>
        <p:nvSpPr>
          <p:cNvPr id="22" name="TextBox 21">
            <a:extLst>
              <a:ext uri="{FF2B5EF4-FFF2-40B4-BE49-F238E27FC236}">
                <a16:creationId xmlns:a16="http://schemas.microsoft.com/office/drawing/2014/main" id="{7B07BF0C-B04D-D948-DA3F-CFABD315D3B5}"/>
              </a:ext>
            </a:extLst>
          </p:cNvPr>
          <p:cNvSpPr txBox="1"/>
          <p:nvPr/>
        </p:nvSpPr>
        <p:spPr>
          <a:xfrm>
            <a:off x="2638640" y="1890044"/>
            <a:ext cx="8207477" cy="646331"/>
          </a:xfrm>
          <a:prstGeom prst="rect">
            <a:avLst/>
          </a:prstGeom>
          <a:noFill/>
        </p:spPr>
        <p:txBody>
          <a:bodyPr wrap="square">
            <a:spAutoFit/>
          </a:bodyPr>
          <a:lstStyle/>
          <a:p>
            <a:pPr defTabSz="932742"/>
            <a:r>
              <a:rPr lang="en-US" b="1">
                <a:solidFill>
                  <a:srgbClr val="3B2E58"/>
                </a:solidFill>
              </a:rPr>
              <a:t>Custom Vision Model: </a:t>
            </a:r>
            <a:r>
              <a:rPr lang="en-US">
                <a:solidFill>
                  <a:srgbClr val="3B2E58"/>
                </a:solidFill>
              </a:rPr>
              <a:t>Utilized Azure Custom Vision to classify images of tomato plants into different disease categories with high accuracy.</a:t>
            </a:r>
          </a:p>
        </p:txBody>
      </p:sp>
      <p:sp>
        <p:nvSpPr>
          <p:cNvPr id="24" name="TextBox 23">
            <a:extLst>
              <a:ext uri="{FF2B5EF4-FFF2-40B4-BE49-F238E27FC236}">
                <a16:creationId xmlns:a16="http://schemas.microsoft.com/office/drawing/2014/main" id="{21043769-467B-B729-37F2-262EE67F1EF8}"/>
              </a:ext>
            </a:extLst>
          </p:cNvPr>
          <p:cNvSpPr txBox="1"/>
          <p:nvPr/>
        </p:nvSpPr>
        <p:spPr>
          <a:xfrm>
            <a:off x="2631534" y="2860618"/>
            <a:ext cx="8207477" cy="923330"/>
          </a:xfrm>
          <a:prstGeom prst="rect">
            <a:avLst/>
          </a:prstGeom>
          <a:noFill/>
        </p:spPr>
        <p:txBody>
          <a:bodyPr wrap="square">
            <a:spAutoFit/>
          </a:bodyPr>
          <a:lstStyle/>
          <a:p>
            <a:pPr defTabSz="932742"/>
            <a:r>
              <a:rPr lang="en-US" b="1">
                <a:solidFill>
                  <a:srgbClr val="3B2E58"/>
                </a:solidFill>
              </a:rPr>
              <a:t>Web Application: </a:t>
            </a:r>
            <a:r>
              <a:rPr lang="en-US">
                <a:solidFill>
                  <a:srgbClr val="3B2E58"/>
                </a:solidFill>
              </a:rPr>
              <a:t>Developed using Flask for the backend and HTML/CSS for the frontend, providing a user-friendly interface for image upload and disease prediction.</a:t>
            </a:r>
          </a:p>
        </p:txBody>
      </p:sp>
      <p:sp>
        <p:nvSpPr>
          <p:cNvPr id="25" name="TextBox 24">
            <a:extLst>
              <a:ext uri="{FF2B5EF4-FFF2-40B4-BE49-F238E27FC236}">
                <a16:creationId xmlns:a16="http://schemas.microsoft.com/office/drawing/2014/main" id="{4CB48E5A-1451-1E67-078E-AF24E5909EA2}"/>
              </a:ext>
            </a:extLst>
          </p:cNvPr>
          <p:cNvSpPr txBox="1"/>
          <p:nvPr/>
        </p:nvSpPr>
        <p:spPr>
          <a:xfrm>
            <a:off x="2638640" y="3978899"/>
            <a:ext cx="8207477" cy="646331"/>
          </a:xfrm>
          <a:prstGeom prst="rect">
            <a:avLst/>
          </a:prstGeom>
          <a:noFill/>
        </p:spPr>
        <p:txBody>
          <a:bodyPr wrap="square">
            <a:spAutoFit/>
          </a:bodyPr>
          <a:lstStyle/>
          <a:p>
            <a:pPr defTabSz="932742"/>
            <a:r>
              <a:rPr lang="en-US" b="1">
                <a:solidFill>
                  <a:srgbClr val="3B2E58"/>
                </a:solidFill>
              </a:rPr>
              <a:t>Azure OpenAI Service: </a:t>
            </a:r>
            <a:r>
              <a:rPr lang="en-US">
                <a:solidFill>
                  <a:srgbClr val="3B2E58"/>
                </a:solidFill>
              </a:rPr>
              <a:t>Integrated to handle user queries about tomato diseases, offering informative and contextually relevant responses.</a:t>
            </a:r>
          </a:p>
        </p:txBody>
      </p:sp>
      <p:sp>
        <p:nvSpPr>
          <p:cNvPr id="26" name="TextBox 25">
            <a:extLst>
              <a:ext uri="{FF2B5EF4-FFF2-40B4-BE49-F238E27FC236}">
                <a16:creationId xmlns:a16="http://schemas.microsoft.com/office/drawing/2014/main" id="{4696C971-A850-27B2-8512-ACBCB097E460}"/>
              </a:ext>
            </a:extLst>
          </p:cNvPr>
          <p:cNvSpPr txBox="1"/>
          <p:nvPr/>
        </p:nvSpPr>
        <p:spPr>
          <a:xfrm>
            <a:off x="2631533" y="5044978"/>
            <a:ext cx="8207477" cy="646331"/>
          </a:xfrm>
          <a:prstGeom prst="rect">
            <a:avLst/>
          </a:prstGeom>
          <a:noFill/>
        </p:spPr>
        <p:txBody>
          <a:bodyPr wrap="square">
            <a:spAutoFit/>
          </a:bodyPr>
          <a:lstStyle/>
          <a:p>
            <a:pPr defTabSz="932742"/>
            <a:r>
              <a:rPr lang="en-US" b="1">
                <a:solidFill>
                  <a:srgbClr val="3B2E58"/>
                </a:solidFill>
              </a:rPr>
              <a:t>Azure Web App: </a:t>
            </a:r>
            <a:r>
              <a:rPr lang="en-US">
                <a:solidFill>
                  <a:srgbClr val="3B2E58"/>
                </a:solidFill>
              </a:rPr>
              <a:t>Chosen as the deployment platform for hosting the web application, ensuring scalability and reliability.</a:t>
            </a: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F528-BCD1-382D-FF69-30038FEA71B7}"/>
              </a:ext>
            </a:extLst>
          </p:cNvPr>
          <p:cNvSpPr>
            <a:spLocks noGrp="1"/>
          </p:cNvSpPr>
          <p:nvPr>
            <p:ph type="title"/>
          </p:nvPr>
        </p:nvSpPr>
        <p:spPr>
          <a:xfrm>
            <a:off x="588263" y="457200"/>
            <a:ext cx="11018520" cy="553998"/>
          </a:xfrm>
        </p:spPr>
        <p:txBody>
          <a:bodyPr/>
          <a:lstStyle/>
          <a:p>
            <a:r>
              <a:rPr lang="en-US" sz="3600" b="0" kern="1200" cap="none" spc="-50" baseline="0" dirty="0">
                <a:ln w="3175">
                  <a:noFill/>
                </a:ln>
                <a:solidFill>
                  <a:schemeClr val="accent3"/>
                </a:solidFill>
                <a:effectLst/>
                <a:latin typeface="+mj-lt"/>
                <a:ea typeface="+mn-ea"/>
                <a:cs typeface="Segoe UI" pitchFamily="34" charset="0"/>
              </a:rPr>
              <a:t>Demo</a:t>
            </a:r>
            <a:endParaRPr lang="en-NG" dirty="0"/>
          </a:p>
        </p:txBody>
      </p:sp>
      <p:pic>
        <p:nvPicPr>
          <p:cNvPr id="13" name="Content Placeholder 12">
            <a:extLst>
              <a:ext uri="{FF2B5EF4-FFF2-40B4-BE49-F238E27FC236}">
                <a16:creationId xmlns:a16="http://schemas.microsoft.com/office/drawing/2014/main" id="{1A35F915-644B-9D66-3DD5-B8084F296B66}"/>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977900" y="1844675"/>
            <a:ext cx="4424363" cy="4424363"/>
          </a:xfrm>
        </p:spPr>
      </p:pic>
      <p:sp>
        <p:nvSpPr>
          <p:cNvPr id="4" name="Content Placeholder 3">
            <a:extLst>
              <a:ext uri="{FF2B5EF4-FFF2-40B4-BE49-F238E27FC236}">
                <a16:creationId xmlns:a16="http://schemas.microsoft.com/office/drawing/2014/main" id="{2C2E8F7E-5CE6-4E85-B1A5-55D5C956429C}"/>
              </a:ext>
            </a:extLst>
          </p:cNvPr>
          <p:cNvSpPr>
            <a:spLocks noGrp="1"/>
          </p:cNvSpPr>
          <p:nvPr>
            <p:ph sz="quarter" idx="13"/>
          </p:nvPr>
        </p:nvSpPr>
        <p:spPr>
          <a:xfrm>
            <a:off x="6096000" y="1844674"/>
            <a:ext cx="5219700" cy="861774"/>
          </a:xfrm>
        </p:spPr>
        <p:txBody>
          <a:bodyPr/>
          <a:lstStyle/>
          <a:p>
            <a:pPr marL="0" indent="0">
              <a:buNone/>
            </a:pPr>
            <a:r>
              <a:rPr lang="en-US" b="1" dirty="0"/>
              <a:t>Tomato Disease Classifier Web App Interface</a:t>
            </a:r>
            <a:endParaRPr lang="en-NG" b="1" dirty="0"/>
          </a:p>
        </p:txBody>
      </p:sp>
      <p:pic>
        <p:nvPicPr>
          <p:cNvPr id="5" name="Picture 4">
            <a:extLst>
              <a:ext uri="{FF2B5EF4-FFF2-40B4-BE49-F238E27FC236}">
                <a16:creationId xmlns:a16="http://schemas.microsoft.com/office/drawing/2014/main" id="{43C36C4A-68FC-013C-C9BA-65B8CD3CB148}"/>
              </a:ext>
            </a:extLst>
          </p:cNvPr>
          <p:cNvPicPr>
            <a:picLocks noChangeAspect="1"/>
          </p:cNvPicPr>
          <p:nvPr/>
        </p:nvPicPr>
        <p:blipFill>
          <a:blip r:embed="rId3"/>
          <a:stretch>
            <a:fillRect/>
          </a:stretch>
        </p:blipFill>
        <p:spPr>
          <a:xfrm>
            <a:off x="340173" y="1705926"/>
            <a:ext cx="5344271" cy="4563112"/>
          </a:xfrm>
          <a:prstGeom prst="rect">
            <a:avLst/>
          </a:prstGeom>
        </p:spPr>
      </p:pic>
      <p:grpSp>
        <p:nvGrpSpPr>
          <p:cNvPr id="6" name="Group 2">
            <a:extLst>
              <a:ext uri="{FF2B5EF4-FFF2-40B4-BE49-F238E27FC236}">
                <a16:creationId xmlns:a16="http://schemas.microsoft.com/office/drawing/2014/main" id="{80E38865-D645-002B-49B7-EE7731B8F0FE}"/>
              </a:ext>
            </a:extLst>
          </p:cNvPr>
          <p:cNvGrpSpPr>
            <a:grpSpLocks noChangeAspect="1"/>
          </p:cNvGrpSpPr>
          <p:nvPr/>
        </p:nvGrpSpPr>
        <p:grpSpPr>
          <a:xfrm>
            <a:off x="5402263" y="3351214"/>
            <a:ext cx="5086968" cy="2917824"/>
            <a:chOff x="0" y="0"/>
            <a:chExt cx="7981950" cy="4578350"/>
          </a:xfrm>
        </p:grpSpPr>
        <p:sp>
          <p:nvSpPr>
            <p:cNvPr id="7" name="Freeform 3">
              <a:extLst>
                <a:ext uri="{FF2B5EF4-FFF2-40B4-BE49-F238E27FC236}">
                  <a16:creationId xmlns:a16="http://schemas.microsoft.com/office/drawing/2014/main" id="{60EA7AFC-17AC-ED48-5E45-7B9ADDFF130A}"/>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779FF"/>
            </a:solidFill>
          </p:spPr>
          <p:txBody>
            <a:bodyPr/>
            <a:lstStyle/>
            <a:p>
              <a:endParaRPr lang="en-NG"/>
            </a:p>
          </p:txBody>
        </p:sp>
        <p:sp>
          <p:nvSpPr>
            <p:cNvPr id="8" name="Freeform 4">
              <a:extLst>
                <a:ext uri="{FF2B5EF4-FFF2-40B4-BE49-F238E27FC236}">
                  <a16:creationId xmlns:a16="http://schemas.microsoft.com/office/drawing/2014/main" id="{580B8C92-E7A9-9E9F-370D-F14113FDDF66}"/>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NG"/>
            </a:p>
          </p:txBody>
        </p:sp>
        <p:sp>
          <p:nvSpPr>
            <p:cNvPr id="9" name="Freeform 5">
              <a:extLst>
                <a:ext uri="{FF2B5EF4-FFF2-40B4-BE49-F238E27FC236}">
                  <a16:creationId xmlns:a16="http://schemas.microsoft.com/office/drawing/2014/main" id="{3C84EEE3-83CE-F019-CC82-EECF1743565E}"/>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NG"/>
            </a:p>
          </p:txBody>
        </p:sp>
        <p:sp>
          <p:nvSpPr>
            <p:cNvPr id="10" name="Freeform 6">
              <a:extLst>
                <a:ext uri="{FF2B5EF4-FFF2-40B4-BE49-F238E27FC236}">
                  <a16:creationId xmlns:a16="http://schemas.microsoft.com/office/drawing/2014/main" id="{BD641A6A-3DF9-3C60-E1A7-755929C2E7BA}"/>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NG"/>
            </a:p>
          </p:txBody>
        </p:sp>
        <p:sp>
          <p:nvSpPr>
            <p:cNvPr id="11" name="Freeform 7">
              <a:extLst>
                <a:ext uri="{FF2B5EF4-FFF2-40B4-BE49-F238E27FC236}">
                  <a16:creationId xmlns:a16="http://schemas.microsoft.com/office/drawing/2014/main" id="{DD1D1267-EBFA-B579-9DAA-8CCFD46E89A7}"/>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1701" b="-38426"/>
              </a:stretch>
            </a:blipFill>
          </p:spPr>
          <p:txBody>
            <a:bodyPr/>
            <a:lstStyle/>
            <a:p>
              <a:endParaRPr lang="en-NG"/>
            </a:p>
          </p:txBody>
        </p:sp>
      </p:grpSp>
      <p:pic>
        <p:nvPicPr>
          <p:cNvPr id="12" name="Picture 11" descr="A screenshot of a cell phone&#10;&#10;Description automatically generated">
            <a:extLst>
              <a:ext uri="{FF2B5EF4-FFF2-40B4-BE49-F238E27FC236}">
                <a16:creationId xmlns:a16="http://schemas.microsoft.com/office/drawing/2014/main" id="{9CC72757-0B0A-FEEB-3801-949228EB5A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9563" y="2503730"/>
            <a:ext cx="3897070" cy="3897070"/>
          </a:xfrm>
          <a:prstGeom prst="rect">
            <a:avLst/>
          </a:prstGeom>
        </p:spPr>
      </p:pic>
    </p:spTree>
    <p:extLst>
      <p:ext uri="{BB962C8B-B14F-4D97-AF65-F5344CB8AC3E}">
        <p14:creationId xmlns:p14="http://schemas.microsoft.com/office/powerpoint/2010/main" val="18361389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a:p>
        </p:txBody>
      </p:sp>
      <p:pic>
        <p:nvPicPr>
          <p:cNvPr id="3" name="Picture 2">
            <a:extLst>
              <a:ext uri="{FF2B5EF4-FFF2-40B4-BE49-F238E27FC236}">
                <a16:creationId xmlns:a16="http://schemas.microsoft.com/office/drawing/2014/main" id="{70CC8782-704C-D93F-CC52-FC4A9BAAB129}"/>
              </a:ext>
            </a:extLst>
          </p:cNvPr>
          <p:cNvPicPr>
            <a:picLocks noChangeAspect="1"/>
          </p:cNvPicPr>
          <p:nvPr/>
        </p:nvPicPr>
        <p:blipFill rotWithShape="1">
          <a:blip r:embed="rId3"/>
          <a:srcRect r="60566"/>
          <a:stretch/>
        </p:blipFill>
        <p:spPr>
          <a:xfrm>
            <a:off x="366750" y="1646155"/>
            <a:ext cx="4805751" cy="1887814"/>
          </a:xfrm>
          <a:prstGeom prst="rect">
            <a:avLst/>
          </a:prstGeom>
        </p:spPr>
      </p:pic>
      <p:pic>
        <p:nvPicPr>
          <p:cNvPr id="8" name="Picture 7">
            <a:extLst>
              <a:ext uri="{FF2B5EF4-FFF2-40B4-BE49-F238E27FC236}">
                <a16:creationId xmlns:a16="http://schemas.microsoft.com/office/drawing/2014/main" id="{7D17C8B0-AB27-83DC-4C11-DFA01B0BF36A}"/>
              </a:ext>
            </a:extLst>
          </p:cNvPr>
          <p:cNvPicPr>
            <a:picLocks noChangeAspect="1"/>
          </p:cNvPicPr>
          <p:nvPr/>
        </p:nvPicPr>
        <p:blipFill rotWithShape="1">
          <a:blip r:embed="rId4"/>
          <a:srcRect l="-1008" t="3343" r="48658" b="-3343"/>
          <a:stretch/>
        </p:blipFill>
        <p:spPr>
          <a:xfrm>
            <a:off x="243006" y="4532759"/>
            <a:ext cx="4929495" cy="1736278"/>
          </a:xfrm>
          <a:prstGeom prst="rect">
            <a:avLst/>
          </a:prstGeom>
        </p:spPr>
      </p:pic>
      <p:sp>
        <p:nvSpPr>
          <p:cNvPr id="10" name="Arrow: Up 9">
            <a:extLst>
              <a:ext uri="{FF2B5EF4-FFF2-40B4-BE49-F238E27FC236}">
                <a16:creationId xmlns:a16="http://schemas.microsoft.com/office/drawing/2014/main" id="{7F24F44A-B959-92A9-38CC-813699841D53}"/>
              </a:ext>
            </a:extLst>
          </p:cNvPr>
          <p:cNvSpPr/>
          <p:nvPr/>
        </p:nvSpPr>
        <p:spPr bwMode="auto">
          <a:xfrm rot="10800000">
            <a:off x="6355748" y="2974095"/>
            <a:ext cx="403218" cy="155866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G"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9F200471-F2DE-70CB-38E7-3C64A4F4FA98}"/>
              </a:ext>
            </a:extLst>
          </p:cNvPr>
          <p:cNvSpPr/>
          <p:nvPr/>
        </p:nvSpPr>
        <p:spPr bwMode="auto">
          <a:xfrm rot="10800000">
            <a:off x="1032072" y="3032728"/>
            <a:ext cx="403218" cy="155866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G" sz="2000" err="1">
              <a:solidFill>
                <a:srgbClr val="FFFFFF"/>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FF9649F4-C566-ECF8-4E47-CAC69B187C5D}"/>
              </a:ext>
            </a:extLst>
          </p:cNvPr>
          <p:cNvPicPr>
            <a:picLocks noChangeAspect="1"/>
          </p:cNvPicPr>
          <p:nvPr/>
        </p:nvPicPr>
        <p:blipFill rotWithShape="1">
          <a:blip r:embed="rId4"/>
          <a:srcRect l="-1008" t="3343" r="48658" b="-3343"/>
          <a:stretch/>
        </p:blipFill>
        <p:spPr>
          <a:xfrm>
            <a:off x="5620373" y="4591392"/>
            <a:ext cx="4929495" cy="1736278"/>
          </a:xfrm>
          <a:prstGeom prst="rect">
            <a:avLst/>
          </a:prstGeom>
        </p:spPr>
      </p:pic>
      <p:sp>
        <p:nvSpPr>
          <p:cNvPr id="14" name="TextBox 13">
            <a:extLst>
              <a:ext uri="{FF2B5EF4-FFF2-40B4-BE49-F238E27FC236}">
                <a16:creationId xmlns:a16="http://schemas.microsoft.com/office/drawing/2014/main" id="{357F1371-DFCC-13EC-4134-D260795DEDC3}"/>
              </a:ext>
            </a:extLst>
          </p:cNvPr>
          <p:cNvSpPr txBox="1"/>
          <p:nvPr/>
        </p:nvSpPr>
        <p:spPr>
          <a:xfrm>
            <a:off x="2445224" y="5901288"/>
            <a:ext cx="7301552" cy="369332"/>
          </a:xfrm>
          <a:prstGeom prst="rect">
            <a:avLst/>
          </a:prstGeom>
          <a:noFill/>
        </p:spPr>
        <p:txBody>
          <a:bodyPr wrap="square">
            <a:spAutoFit/>
          </a:bodyPr>
          <a:lstStyle/>
          <a:p>
            <a:r>
              <a:rPr lang="en-US" b="1">
                <a:solidFill>
                  <a:srgbClr val="3B2E58"/>
                </a:solidFill>
              </a:rPr>
              <a:t>Identifying diseases through uploading an image and image </a:t>
            </a:r>
            <a:r>
              <a:rPr lang="en-US" b="1" err="1">
                <a:solidFill>
                  <a:srgbClr val="3B2E58"/>
                </a:solidFill>
              </a:rPr>
              <a:t>url</a:t>
            </a:r>
            <a:r>
              <a:rPr lang="en-US" b="1">
                <a:solidFill>
                  <a:srgbClr val="3B2E58"/>
                </a:solidFill>
              </a:rPr>
              <a:t> </a:t>
            </a:r>
            <a:endParaRPr lang="en-NG" b="1"/>
          </a:p>
        </p:txBody>
      </p:sp>
      <p:pic>
        <p:nvPicPr>
          <p:cNvPr id="7" name="Picture 6">
            <a:extLst>
              <a:ext uri="{FF2B5EF4-FFF2-40B4-BE49-F238E27FC236}">
                <a16:creationId xmlns:a16="http://schemas.microsoft.com/office/drawing/2014/main" id="{32E49943-D457-4D23-5D90-1758375EBF13}"/>
              </a:ext>
            </a:extLst>
          </p:cNvPr>
          <p:cNvPicPr>
            <a:picLocks noChangeAspect="1"/>
          </p:cNvPicPr>
          <p:nvPr/>
        </p:nvPicPr>
        <p:blipFill rotWithShape="1">
          <a:blip r:embed="rId5"/>
          <a:srcRect r="32566"/>
          <a:stretch/>
        </p:blipFill>
        <p:spPr>
          <a:xfrm>
            <a:off x="5488970" y="1958730"/>
            <a:ext cx="6117814" cy="1887814"/>
          </a:xfrm>
          <a:prstGeom prst="rect">
            <a:avLst/>
          </a:prstGeom>
        </p:spPr>
      </p:pic>
    </p:spTree>
    <p:extLst>
      <p:ext uri="{BB962C8B-B14F-4D97-AF65-F5344CB8AC3E}">
        <p14:creationId xmlns:p14="http://schemas.microsoft.com/office/powerpoint/2010/main" val="95330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509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600"/>
          </a:p>
        </p:txBody>
      </p:sp>
      <p:sp>
        <p:nvSpPr>
          <p:cNvPr id="10" name="Arrow: Up 9">
            <a:extLst>
              <a:ext uri="{FF2B5EF4-FFF2-40B4-BE49-F238E27FC236}">
                <a16:creationId xmlns:a16="http://schemas.microsoft.com/office/drawing/2014/main" id="{7F24F44A-B959-92A9-38CC-813699841D53}"/>
              </a:ext>
            </a:extLst>
          </p:cNvPr>
          <p:cNvSpPr/>
          <p:nvPr/>
        </p:nvSpPr>
        <p:spPr bwMode="auto">
          <a:xfrm rot="5400000">
            <a:off x="4334182" y="2974094"/>
            <a:ext cx="403218" cy="1558664"/>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G"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F0B6381A-AB94-839B-1D38-F8B50E2A234F}"/>
              </a:ext>
            </a:extLst>
          </p:cNvPr>
          <p:cNvPicPr>
            <a:picLocks noChangeAspect="1"/>
          </p:cNvPicPr>
          <p:nvPr/>
        </p:nvPicPr>
        <p:blipFill>
          <a:blip r:embed="rId3"/>
          <a:stretch>
            <a:fillRect/>
          </a:stretch>
        </p:blipFill>
        <p:spPr>
          <a:xfrm>
            <a:off x="147831" y="3048478"/>
            <a:ext cx="3496163" cy="1409897"/>
          </a:xfrm>
          <a:prstGeom prst="rect">
            <a:avLst/>
          </a:prstGeom>
        </p:spPr>
      </p:pic>
      <p:pic>
        <p:nvPicPr>
          <p:cNvPr id="13" name="Picture 12">
            <a:extLst>
              <a:ext uri="{FF2B5EF4-FFF2-40B4-BE49-F238E27FC236}">
                <a16:creationId xmlns:a16="http://schemas.microsoft.com/office/drawing/2014/main" id="{F3EA13D6-008E-14C6-5F4B-3AEF0D806892}"/>
              </a:ext>
            </a:extLst>
          </p:cNvPr>
          <p:cNvPicPr>
            <a:picLocks noChangeAspect="1"/>
          </p:cNvPicPr>
          <p:nvPr/>
        </p:nvPicPr>
        <p:blipFill>
          <a:blip r:embed="rId4"/>
          <a:stretch>
            <a:fillRect/>
          </a:stretch>
        </p:blipFill>
        <p:spPr>
          <a:xfrm>
            <a:off x="5371592" y="2078885"/>
            <a:ext cx="6239746" cy="3686689"/>
          </a:xfrm>
          <a:prstGeom prst="rect">
            <a:avLst/>
          </a:prstGeom>
        </p:spPr>
      </p:pic>
      <p:sp>
        <p:nvSpPr>
          <p:cNvPr id="14" name="TextBox 13">
            <a:extLst>
              <a:ext uri="{FF2B5EF4-FFF2-40B4-BE49-F238E27FC236}">
                <a16:creationId xmlns:a16="http://schemas.microsoft.com/office/drawing/2014/main" id="{60E16640-9354-CDE3-2238-AEDACD73F4AB}"/>
              </a:ext>
            </a:extLst>
          </p:cNvPr>
          <p:cNvSpPr txBox="1"/>
          <p:nvPr/>
        </p:nvSpPr>
        <p:spPr>
          <a:xfrm>
            <a:off x="4117135" y="5999785"/>
            <a:ext cx="2508913" cy="369332"/>
          </a:xfrm>
          <a:prstGeom prst="rect">
            <a:avLst/>
          </a:prstGeom>
          <a:noFill/>
        </p:spPr>
        <p:txBody>
          <a:bodyPr wrap="square">
            <a:spAutoFit/>
          </a:bodyPr>
          <a:lstStyle/>
          <a:p>
            <a:r>
              <a:rPr lang="en-US" b="1">
                <a:solidFill>
                  <a:srgbClr val="3B2E58"/>
                </a:solidFill>
              </a:rPr>
              <a:t>Generating Response</a:t>
            </a:r>
            <a:endParaRPr lang="en-NG" b="1"/>
          </a:p>
        </p:txBody>
      </p:sp>
    </p:spTree>
    <p:extLst>
      <p:ext uri="{BB962C8B-B14F-4D97-AF65-F5344CB8AC3E}">
        <p14:creationId xmlns:p14="http://schemas.microsoft.com/office/powerpoint/2010/main" val="261644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0263763"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buSzPct val="90000"/>
              <a:buFont typeface="Wingdings" panose="05000000000000000000" pitchFamily="2" charset="2"/>
              <a:buChar char=""/>
            </a:pPr>
            <a:endParaRPr lang="en-US" sz="2800" b="1"/>
          </a:p>
        </p:txBody>
      </p:sp>
      <p:sp>
        <p:nvSpPr>
          <p:cNvPr id="20" name="TextBox 19">
            <a:extLst>
              <a:ext uri="{FF2B5EF4-FFF2-40B4-BE49-F238E27FC236}">
                <a16:creationId xmlns:a16="http://schemas.microsoft.com/office/drawing/2014/main" id="{03CC5AE6-0D4A-D3F3-24BE-44389D0A8296}"/>
              </a:ext>
            </a:extLst>
          </p:cNvPr>
          <p:cNvSpPr txBox="1"/>
          <p:nvPr/>
        </p:nvSpPr>
        <p:spPr>
          <a:xfrm>
            <a:off x="584200" y="1844674"/>
            <a:ext cx="1066155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120000"/>
              </a:lnSpc>
              <a:spcBef>
                <a:spcPct val="20000"/>
              </a:spcBef>
              <a:buSzPct val="90000"/>
            </a:pPr>
            <a:r>
              <a:rPr lang="en-US" b="1"/>
              <a:t>Recommendations for the Audience: </a:t>
            </a:r>
            <a:r>
              <a:rPr lang="en-US"/>
              <a:t>We recommend that our audience stop relying solely on traditional, manual methods of disease detection and embrace the power of technology to streamline their operations. Start leveraging advanced solutions like ours to optimize disease management and enhance crop health.</a:t>
            </a:r>
          </a:p>
          <a:p>
            <a:pPr defTabSz="932742">
              <a:lnSpc>
                <a:spcPct val="120000"/>
              </a:lnSpc>
              <a:spcBef>
                <a:spcPct val="20000"/>
              </a:spcBef>
              <a:buSzPct val="90000"/>
            </a:pPr>
            <a:endParaRPr lang="en-US"/>
          </a:p>
          <a:p>
            <a:pPr defTabSz="932742">
              <a:lnSpc>
                <a:spcPct val="120000"/>
              </a:lnSpc>
              <a:spcBef>
                <a:spcPct val="20000"/>
              </a:spcBef>
              <a:buSzPct val="90000"/>
            </a:pPr>
            <a:r>
              <a:rPr lang="en-US" b="1"/>
              <a:t>How Our Solution Speeds Up the Process</a:t>
            </a:r>
            <a:r>
              <a:rPr lang="en-US"/>
              <a:t>: Our solution provides real-time insights and expert guidance, automating tasks and simplifying disease management for quicker decision-making by leveraging on Azure Custom Vision, Azure Web App, and Azure OpenAI Service technology.</a:t>
            </a:r>
          </a:p>
          <a:p>
            <a:pPr defTabSz="932742">
              <a:lnSpc>
                <a:spcPct val="120000"/>
              </a:lnSpc>
              <a:spcBef>
                <a:spcPct val="20000"/>
              </a:spcBef>
              <a:buSzPct val="90000"/>
            </a:pPr>
            <a:endParaRPr lang="en-US"/>
          </a:p>
          <a:p>
            <a:pPr defTabSz="932742">
              <a:lnSpc>
                <a:spcPct val="120000"/>
              </a:lnSpc>
              <a:spcBef>
                <a:spcPct val="20000"/>
              </a:spcBef>
              <a:buSzPct val="90000"/>
            </a:pPr>
            <a:r>
              <a:rPr lang="en-US" b="1"/>
              <a:t>Simplifying and Making It Cheaper</a:t>
            </a:r>
            <a:r>
              <a:rPr lang="en-US"/>
              <a:t>: Our user-friendly platform centralizes disease detection, reducing the need for costly manual inspections and offering cost-effective alternatives to chemical treatments. </a:t>
            </a:r>
            <a:endParaRPr lang="en-US" b="1"/>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7c0babc9-7a7a-47b5-a647-6cd2800917f1"/>
    <ds:schemaRef ds:uri="8d8bcb89-110c-418e-bb51-7f95f11825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81EC4BB-E8AF-45E0-9C79-B5C580965ADC}">
  <ds:schemaRefs>
    <ds:schemaRef ds:uri="7c0babc9-7a7a-47b5-a647-6cd2800917f1"/>
    <ds:schemaRef ds:uri="8d8bcb89-110c-418e-bb51-7f95f1182564"/>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4</TotalTime>
  <Words>785</Words>
  <Application>Microsoft Office PowerPoint</Application>
  <PresentationFormat>Widescreen</PresentationFormat>
  <Paragraphs>81</Paragraphs>
  <Slides>10</Slides>
  <Notes>9</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10</vt:i4>
      </vt:variant>
    </vt:vector>
  </HeadingPairs>
  <TitlesOfParts>
    <vt:vector size="25" baseType="lpstr">
      <vt:lpstr>STXingkai</vt:lpstr>
      <vt:lpstr>Arial</vt:lpstr>
      <vt:lpstr>Calibri</vt:lpstr>
      <vt:lpstr>Calibri Light</vt:lpstr>
      <vt:lpstr>Consolas</vt:lpstr>
      <vt:lpstr>Quattrocento Sans</vt:lpstr>
      <vt:lpstr>Segoe Pro</vt:lpstr>
      <vt:lpstr>Segoe Pro Semibold</vt:lpstr>
      <vt:lpstr>Segoe UI</vt:lpstr>
      <vt:lpstr>Segoe UI Semibold</vt:lpstr>
      <vt:lpstr>Wingdings</vt:lpstr>
      <vt:lpstr>office theme</vt:lpstr>
      <vt:lpstr>1_White Template</vt:lpstr>
      <vt:lpstr>MS_Startups_FH_PPT_Template FY23</vt:lpstr>
      <vt:lpstr>Light</vt:lpstr>
      <vt:lpstr>Student Ambassador Projects</vt:lpstr>
      <vt:lpstr>Tomato Disease Classifier</vt:lpstr>
      <vt:lpstr>PowerPoint Presentation</vt:lpstr>
      <vt:lpstr>PowerPoint Presentation</vt:lpstr>
      <vt:lpstr>PowerPoint Presentation</vt:lpstr>
      <vt:lpstr>Demo</vt:lpstr>
      <vt:lpstr>PowerPoint Presentation</vt:lpstr>
      <vt:lpstr>PowerPoint Presentation</vt:lpstr>
      <vt:lpstr>PowerPoint Presentation</vt:lpstr>
      <vt:lpstr>Tomato Disease Classifier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armf_tech</dc:creator>
  <cp:lastModifiedBy>Ridwan Abdurahman</cp:lastModifiedBy>
  <cp:revision>3</cp:revision>
  <dcterms:created xsi:type="dcterms:W3CDTF">2013-07-15T20:26:40Z</dcterms:created>
  <dcterms:modified xsi:type="dcterms:W3CDTF">2024-06-11T12:21:44Z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